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302" r:id="rId4"/>
    <p:sldId id="275" r:id="rId5"/>
    <p:sldId id="276" r:id="rId6"/>
    <p:sldId id="277" r:id="rId7"/>
    <p:sldId id="282" r:id="rId8"/>
    <p:sldId id="299" r:id="rId9"/>
    <p:sldId id="300" r:id="rId10"/>
    <p:sldId id="293" r:id="rId11"/>
    <p:sldId id="301" r:id="rId12"/>
    <p:sldId id="288" r:id="rId13"/>
    <p:sldId id="304" r:id="rId14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anose="020B05030201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0"/>
    <p:restoredTop sz="76786" autoAdjust="0"/>
  </p:normalViewPr>
  <p:slideViewPr>
    <p:cSldViewPr snapToGrid="0">
      <p:cViewPr varScale="1">
        <p:scale>
          <a:sx n="96" d="100"/>
          <a:sy n="96" d="100"/>
        </p:scale>
        <p:origin x="2608" y="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6" Type="http://schemas.microsoft.com/office/2015/10/relationships/revisionInfo" Target="revisionInfo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9AD004A6-370D-437C-9FA8-1711DBE2574B}" type="datetimeFigureOut">
              <a:rPr lang="en-US"/>
              <a:pPr>
                <a:defRPr/>
              </a:pPr>
              <a:t>8/6/17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85E717C-B5F0-411B-AA17-B29799CB28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5E717C-B5F0-411B-AA17-B29799CB2816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75963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5E717C-B5F0-411B-AA17-B29799CB2816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04358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5E717C-B5F0-411B-AA17-B29799CB2816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9166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5E717C-B5F0-411B-AA17-B29799CB2816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880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Basically, for </a:t>
            </a:r>
            <a:r>
              <a:rPr lang="en-US" altLang="en-US" dirty="0"/>
              <a:t>kids to learn, they need this above! Gathering should be quick. Majority should be in processing.  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Not generally time for students to Store/Retrieve info. </a:t>
            </a:r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B4A656F-1E08-450D-B89F-166D9B5B3EF5}" type="slidenum">
              <a:rPr lang="en-US" altLang="en-US">
                <a:latin typeface="Franklin Gothic Book" panose="020B05030201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19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Discuss what distinguishes this from “good” teaching. 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Strategic gathering-</a:t>
            </a:r>
            <a:r>
              <a:rPr lang="en-US" altLang="en-US" baseline="0" dirty="0"/>
              <a:t> teacher example of “adapting” using the word w/out going over what it meant, students figured it out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aseline="0" dirty="0"/>
              <a:t>Purposeful- they know why you are reading</a:t>
            </a:r>
            <a:r>
              <a:rPr lang="en-US" altLang="en-US" baseline="0" dirty="0" smtClean="0"/>
              <a:t>, what </a:t>
            </a:r>
            <a:r>
              <a:rPr lang="en-US" altLang="en-US" baseline="0" dirty="0"/>
              <a:t>is it at the end that you'll be able to do?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baseline="0" dirty="0"/>
              <a:t>Retrieval- something more than multiple choice, debate, project, create a rap, </a:t>
            </a:r>
            <a:r>
              <a:rPr lang="en-US" altLang="en-US" baseline="0" dirty="0" err="1"/>
              <a:t>etc</a:t>
            </a:r>
            <a:endParaRPr lang="en-US" altLang="en-US" dirty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D78080F-E893-444F-AECD-D5E0B17BC9DD}" type="slidenum">
              <a:rPr lang="en-US" altLang="en-US">
                <a:latin typeface="Franklin Gothic Book" panose="020B05030201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14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Culturally </a:t>
            </a:r>
            <a:r>
              <a:rPr lang="en-US" altLang="en-US" dirty="0"/>
              <a:t>responsive instruction is </a:t>
            </a:r>
            <a:r>
              <a:rPr lang="en-US" altLang="en-US" u="sng" dirty="0"/>
              <a:t>an extension of great teaching</a:t>
            </a:r>
            <a:r>
              <a:rPr lang="en-US" altLang="en-US" dirty="0"/>
              <a:t>, not something separate.</a:t>
            </a:r>
          </a:p>
          <a:p>
            <a:r>
              <a:rPr lang="en-US" altLang="en-US" dirty="0"/>
              <a:t>Has</a:t>
            </a:r>
            <a:r>
              <a:rPr lang="en-US" altLang="en-US" baseline="0" dirty="0"/>
              <a:t> to be intentional, and constant, helping them make connections to their selves and their life </a:t>
            </a:r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  <a:lvl2pPr marL="757066" indent="-291179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2pPr>
            <a:lvl3pPr marL="1164717" indent="-232943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3pPr>
            <a:lvl4pPr marL="1630604" indent="-232943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4pPr>
            <a:lvl5pPr marL="2096491" indent="-232943"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  <a:cs typeface="Arial" panose="020B0604020202020204" pitchFamily="34" charset="0"/>
              </a:defRPr>
            </a:lvl9pPr>
          </a:lstStyle>
          <a:p>
            <a:fld id="{AFF122F5-A23B-4FB0-8BE2-6BA8A3D9B517}" type="slidenum">
              <a:rPr lang="en-US" altLang="en-US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0265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Who are you? What makes up your identity? Fill out the bubbles based on you (wife, mother, teacher, White, Christian, Jewish, Black, </a:t>
            </a:r>
            <a:r>
              <a:rPr lang="en-US" altLang="en-US" dirty="0" smtClean="0"/>
              <a:t>friend,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etc</a:t>
            </a:r>
            <a:r>
              <a:rPr lang="en-US" altLang="en-US" baseline="0" dirty="0" smtClean="0"/>
              <a:t>)</a:t>
            </a: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1F65AC9-FA83-416A-B5E6-AAA188DFBE42}" type="slidenum">
              <a:rPr lang="en-US" altLang="en-US">
                <a:latin typeface="Franklin Gothic Book" panose="020B05030201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011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Standards</a:t>
            </a:r>
            <a:r>
              <a:rPr lang="en-US" baseline="0"/>
              <a:t> are high but scaffolding is set </a:t>
            </a:r>
          </a:p>
          <a:p>
            <a:r>
              <a:rPr lang="en-US" baseline="0"/>
              <a:t>Authentic application= purposeful processing, relevant retrieval, connected to knowing your kids and what matters to them/is interesting to them, taking the standard and making it authentic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5E717C-B5F0-411B-AA17-B29799CB2816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20701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5E717C-B5F0-411B-AA17-B29799CB2816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035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Present and discuss each of the 6 </a:t>
            </a:r>
            <a:r>
              <a:rPr lang="en-US" altLang="en-US" dirty="0" err="1"/>
              <a:t>Ms</a:t>
            </a:r>
            <a:r>
              <a:rPr lang="en-US" altLang="en-US" dirty="0"/>
              <a:t>, giving examples.  </a:t>
            </a:r>
            <a:endParaRPr lang="en-US" altLang="en-US" dirty="0" smtClean="0"/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Also </a:t>
            </a:r>
            <a:r>
              <a:rPr lang="en-US" altLang="en-US" dirty="0"/>
              <a:t>elicit other examples from participants.   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Models= shouldn’t always be things in the textbook, think of their neighborhoods, the music they listen to </a:t>
            </a:r>
            <a:r>
              <a:rPr lang="en-US" altLang="en-US" dirty="0" err="1"/>
              <a:t>etc</a:t>
            </a:r>
            <a:r>
              <a:rPr lang="en-US" altLang="en-US" dirty="0"/>
              <a:t>, different examples of excellence that are diverse culturally</a:t>
            </a:r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7066" indent="-29117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64717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30604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96491" indent="-23294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E12A70-37A1-4505-84FB-1D5C10CD692F}" type="slidenum">
              <a:rPr lang="en-US" altLang="en-US">
                <a:latin typeface="Franklin Gothic Book" panose="020B05030201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421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0A0AC-8339-41C3-B01C-910E5F16793D}" type="datetimeFigureOut">
              <a:rPr lang="en-US"/>
              <a:pPr>
                <a:defRPr/>
              </a:pPr>
              <a:t>8/6/17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A321D8F-B776-44B8-AE1A-0651932D6C8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96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CBF9C0-A56D-4938-BBF2-E1DE854253A1}" type="datetimeFigureOut">
              <a:rPr lang="en-US"/>
              <a:pPr>
                <a:defRPr/>
              </a:pPr>
              <a:t>8/6/17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AB278-7CBA-45A9-A4C6-7B9D7C1D4E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8138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3F2D6-BE14-4C7E-96B6-F16D7B622FD3}" type="datetimeFigureOut">
              <a:rPr lang="en-US"/>
              <a:pPr>
                <a:defRPr/>
              </a:pPr>
              <a:t>8/6/17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9D5B7-222B-4B38-826D-9DEE4AFD74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782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54BFE-37AD-41F3-874D-299BA157AE3F}" type="datetimeFigureOut">
              <a:rPr lang="en-US"/>
              <a:pPr>
                <a:defRPr/>
              </a:pPr>
              <a:t>8/6/17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E7F79-6287-4662-9E0D-9156441EA8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432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CB1BE-46D1-4889-B4E5-A72060BA7CE6}" type="datetimeFigureOut">
              <a:rPr lang="en-US"/>
              <a:pPr>
                <a:defRPr/>
              </a:pPr>
              <a:t>8/6/17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1CCDED5-3998-4831-9E5D-F971502869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136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8B0B8-2ACE-4237-87F0-63C969D10025}" type="datetimeFigureOut">
              <a:rPr lang="en-US"/>
              <a:pPr>
                <a:defRPr/>
              </a:pPr>
              <a:t>8/6/17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D70E7-51C7-416D-BD35-42E2ECC113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6901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20615-1208-4E8E-830F-7106763DB609}" type="datetimeFigureOut">
              <a:rPr lang="en-US"/>
              <a:pPr>
                <a:defRPr/>
              </a:pPr>
              <a:t>8/6/17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1F6A4-3684-4766-973E-CAD2801C39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6179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47F06-3533-4CD7-9F64-3AED1F05D70B}" type="datetimeFigureOut">
              <a:rPr lang="en-US"/>
              <a:pPr>
                <a:defRPr/>
              </a:pPr>
              <a:t>8/6/17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CECF0C-1540-4109-9C75-D431B725A8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3198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12A4C-1A6F-4B9B-8DF3-D870CD2A982B}" type="datetimeFigureOut">
              <a:rPr lang="en-US"/>
              <a:pPr>
                <a:defRPr/>
              </a:pPr>
              <a:t>8/6/17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744797-8F3F-4A8C-8FBE-29B27D4225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07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DE8E0F-A40E-4CD3-B457-DD73357688FA}" type="datetimeFigureOut">
              <a:rPr lang="en-US"/>
              <a:pPr>
                <a:defRPr/>
              </a:pPr>
              <a:t>8/6/17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014BE57-4F0E-42CF-B063-9A2CD3F8E18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4382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D7366-EE30-47CF-8B33-3D25EF7EABF4}" type="datetimeFigureOut">
              <a:rPr lang="en-US"/>
              <a:pPr>
                <a:defRPr/>
              </a:pPr>
              <a:t>8/6/17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177AD3A-6CB9-4D13-855F-CC0442E714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650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7DA01E-8A99-475E-B01E-E9DBA7CB7A1A}" type="datetimeFigureOut">
              <a:rPr lang="en-US"/>
              <a:pPr>
                <a:defRPr/>
              </a:pPr>
              <a:t>8/6/17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 cap="all" spc="200" baseline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wrap="square" lIns="9144" tIns="9144" rIns="9144" bIns="9144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6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5ADE749-EB89-4EDC-A031-7EEF3848E4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897" r:id="rId2"/>
    <p:sldLayoutId id="2147483905" r:id="rId3"/>
    <p:sldLayoutId id="2147483898" r:id="rId4"/>
    <p:sldLayoutId id="2147483899" r:id="rId5"/>
    <p:sldLayoutId id="2147483900" r:id="rId6"/>
    <p:sldLayoutId id="2147483901" r:id="rId7"/>
    <p:sldLayoutId id="2147483906" r:id="rId8"/>
    <p:sldLayoutId id="2147483907" r:id="rId9"/>
    <p:sldLayoutId id="2147483902" r:id="rId10"/>
    <p:sldLayoutId id="21474839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ts val="800"/>
        </a:spcBef>
        <a:spcAft>
          <a:spcPct val="0"/>
        </a:spcAft>
        <a:buFont typeface="Arial" panose="020B0604020202020204" pitchFamily="34" charset="0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563" y="1730375"/>
            <a:ext cx="5648325" cy="12049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Culturally Responsive Instruction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850" y="2470150"/>
            <a:ext cx="6510338" cy="3302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Gibbs High School</a:t>
            </a:r>
            <a:endParaRPr sz="2000" dirty="0">
              <a:solidFill>
                <a:srgbClr val="000000"/>
              </a:solidFill>
              <a:latin typeface="Franklin Gothic Book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000" b="1" cap="none">
                <a:solidFill>
                  <a:prstClr val="black"/>
                </a:solidFill>
                <a:latin typeface="Goudy Old Style"/>
              </a:rPr>
              <a:t>How Does This Apply?</a:t>
            </a:r>
            <a:endParaRPr lang="en-US" sz="4000" b="1"/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en-US" altLang="en-US" sz="2400"/>
          </a:p>
          <a:p>
            <a:pPr algn="ctr" eaLnBrk="1" hangingPunct="1"/>
            <a:endParaRPr lang="en-US" altLang="en-US" sz="240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3274" y="989876"/>
            <a:ext cx="8101989" cy="5598249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66675" y="584835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8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Goudy Old Style"/>
              </a:rPr>
              <a:t>Your turn</a:t>
            </a:r>
            <a:endParaRPr lang="en-US" dirty="0">
              <a:latin typeface="Goudy Old Sty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Book"/>
              </a:rPr>
              <a:t>Please  spend time reworking </a:t>
            </a:r>
            <a:r>
              <a:rPr lang="en-US" sz="3200" dirty="0" smtClean="0">
                <a:latin typeface="Franklin Gothic Book"/>
              </a:rPr>
              <a:t>a lesson </a:t>
            </a:r>
            <a:r>
              <a:rPr lang="en-US" sz="3200" dirty="0">
                <a:latin typeface="Franklin Gothic Book"/>
              </a:rPr>
              <a:t>plan </a:t>
            </a:r>
            <a:r>
              <a:rPr lang="en-US" sz="3200" dirty="0" smtClean="0">
                <a:latin typeface="Franklin Gothic Book"/>
              </a:rPr>
              <a:t>you’ll be doing at the start of the school year to </a:t>
            </a:r>
            <a:r>
              <a:rPr lang="en-US" sz="3200" dirty="0">
                <a:latin typeface="Franklin Gothic Book"/>
              </a:rPr>
              <a:t>include the 6 Ms.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latin typeface="Franklin Gothic Book"/>
              </a:rPr>
              <a:t>You may work alone or work with </a:t>
            </a:r>
            <a:r>
              <a:rPr lang="en-US" sz="3200" dirty="0" smtClean="0">
                <a:latin typeface="Franklin Gothic Book"/>
              </a:rPr>
              <a:t>your team</a:t>
            </a:r>
            <a:r>
              <a:rPr lang="en-US" sz="3200" dirty="0">
                <a:latin typeface="Franklin Gothic Book"/>
              </a:rPr>
              <a:t>.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latin typeface="Franklin Gothic Book"/>
              </a:rPr>
              <a:t>Team= teachers with whom you plan lessons</a:t>
            </a:r>
          </a:p>
          <a:p>
            <a:pPr marL="0" indent="0"/>
            <a:endParaRPr lang="en-US" sz="3200" b="1" dirty="0">
              <a:latin typeface="Franklin Gothic Book"/>
            </a:endParaRPr>
          </a:p>
        </p:txBody>
      </p:sp>
      <p:sp>
        <p:nvSpPr>
          <p:cNvPr id="4" name="Oval 3"/>
          <p:cNvSpPr/>
          <p:nvPr/>
        </p:nvSpPr>
        <p:spPr>
          <a:xfrm>
            <a:off x="285750" y="533400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25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>
                <a:solidFill>
                  <a:srgbClr val="000000"/>
                </a:solidFill>
                <a:latin typeface="Goudy Old Style"/>
              </a:rPr>
              <a:t>Share Out</a:t>
            </a:r>
            <a:endParaRPr lang="en-US">
              <a:latin typeface="Goudy Old Style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What are additions you’re excited about?</a:t>
            </a:r>
            <a:endParaRPr lang="en-US" sz="2800" dirty="0"/>
          </a:p>
        </p:txBody>
      </p:sp>
      <p:sp>
        <p:nvSpPr>
          <p:cNvPr id="4" name="Isosceles Triangle 3"/>
          <p:cNvSpPr/>
          <p:nvPr/>
        </p:nvSpPr>
        <p:spPr>
          <a:xfrm>
            <a:off x="161364" y="5758702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91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992313" y="10429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449124" y="657225"/>
            <a:ext cx="3883025" cy="3076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GATHER</a:t>
            </a:r>
            <a:endParaRPr kumimoji="0" lang="x-none" altLang="x-none" sz="1200" b="1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Visual instruction 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Dramatic instruction_____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Stories/interesting anecdotes_____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Linking to previous, familiar content_____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Preview questions (i.e., “</a:t>
            </a:r>
            <a:r>
              <a:rPr kumimoji="0" lang="x-none" altLang="x-none" sz="12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At the end of the lesson, we will be able to answer these questions</a:t>
            </a: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…”_____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Teacher summary of key ideas to be presented_____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“Skimming”/previewing text_____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Games focused on academic content_____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Novelty/unusual facts or information_____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x-none" altLang="x-none" sz="14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816406" y="647700"/>
            <a:ext cx="3894138" cy="30861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PROCESS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Grouping in pairs or triads_____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“Chunking” information/content 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Descriptions, discussions, and predictions 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Reciprocal teaching_____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Jigsaw Tasks_____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Examples and non-examples_____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Similarities and differences_____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Analogies_____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Venn diagrams_____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Similes and Metaphors_____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Visual representations_____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Identifying errors (error analysis) </a:t>
            </a:r>
            <a:r>
              <a:rPr kumimoji="0" lang="x-none" altLang="x-non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Supporting claims with evidence_____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Hypothesis testing/inquiry/investigations_____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Authentic problem solving_____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4785277" y="3987248"/>
            <a:ext cx="3892550" cy="2409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STORE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Dramatic tasks_____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Questioning for elaboration </a:t>
            </a:r>
            <a:r>
              <a:rPr kumimoji="0" lang="x-none" altLang="x-none" sz="1200" b="0" i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(“Why?” What would happen if…?”</a:t>
            </a: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)_____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Journaling/writing questions and thinking_____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Note-taking_____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Drawing pictures_____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Graphic organizers_____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Distributed practice over time_____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Interactive homework/notebooks_____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Non-linguistic representations_____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49123" y="3987247"/>
            <a:ext cx="3883025" cy="24098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RETRIEVE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Using varied question structures_____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Wait time/pause  time_____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Response cards_____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Presentations_____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Projects_____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x-none" altLang="x-none" sz="1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Debate_____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x-none" altLang="x-none" sz="14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057400"/>
            <a:ext cx="7521575" cy="54927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/>
              <a:t>Welcome and Introductions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Four Agreements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2800"/>
              <a:t>Stay engaged. </a:t>
            </a:r>
            <a:endParaRPr lang="en-US">
              <a:solidFill>
                <a:srgbClr val="000000"/>
              </a:solidFill>
              <a:latin typeface="Franklin Gothic Book"/>
            </a:endParaRPr>
          </a:p>
          <a:p>
            <a:pPr>
              <a:buFont typeface="+mj-lt"/>
              <a:buAutoNum type="arabicPeriod"/>
            </a:pPr>
            <a:r>
              <a:rPr lang="en-US" sz="2800">
                <a:solidFill>
                  <a:srgbClr val="000000"/>
                </a:solidFill>
                <a:latin typeface="Franklin Gothic Book"/>
              </a:rPr>
              <a:t>Speak your truth. </a:t>
            </a:r>
          </a:p>
          <a:p>
            <a:pPr>
              <a:buFont typeface="+mj-lt"/>
              <a:buAutoNum type="arabicPeriod"/>
            </a:pPr>
            <a:r>
              <a:rPr lang="en-US" sz="2800">
                <a:solidFill>
                  <a:srgbClr val="000000"/>
                </a:solidFill>
                <a:latin typeface="Franklin Gothic Book"/>
              </a:rPr>
              <a:t>Experience discomfort. </a:t>
            </a:r>
          </a:p>
          <a:p>
            <a:pPr>
              <a:buFont typeface="+mj-lt"/>
              <a:buAutoNum type="arabicPeriod"/>
            </a:pPr>
            <a:r>
              <a:rPr lang="en-US" sz="2800">
                <a:solidFill>
                  <a:srgbClr val="000000"/>
                </a:solidFill>
                <a:latin typeface="Franklin Gothic Book"/>
              </a:rPr>
              <a:t>Except and accept non-disclosure. </a:t>
            </a:r>
          </a:p>
        </p:txBody>
      </p:sp>
    </p:spTree>
    <p:extLst>
      <p:ext uri="{BB962C8B-B14F-4D97-AF65-F5344CB8AC3E}">
        <p14:creationId xmlns:p14="http://schemas.microsoft.com/office/powerpoint/2010/main" val="129766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000" b="1" cap="none">
                <a:solidFill>
                  <a:prstClr val="black"/>
                </a:solidFill>
                <a:latin typeface="Goudy Old Style"/>
              </a:rPr>
              <a:t>What Makes Teaching Good?</a:t>
            </a:r>
            <a:endParaRPr lang="en-US" sz="4000" b="1"/>
          </a:p>
        </p:txBody>
      </p:sp>
      <p:sp>
        <p:nvSpPr>
          <p:cNvPr id="3" name="TextBox 2"/>
          <p:cNvSpPr txBox="1"/>
          <p:nvPr/>
        </p:nvSpPr>
        <p:spPr>
          <a:xfrm>
            <a:off x="0" y="5153025"/>
            <a:ext cx="7770703" cy="369332"/>
          </a:xfrm>
          <a:prstGeom prst="rect">
            <a:avLst/>
          </a:prstGeom>
        </p:spPr>
        <p:txBody>
          <a:bodyPr wrap="square" rtlCol="0" anchor="t">
            <a:sp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34417" y="5970494"/>
            <a:ext cx="2743200" cy="369332"/>
          </a:xfrm>
          <a:prstGeom prst="rect">
            <a:avLst/>
          </a:prstGeom>
        </p:spPr>
        <p:txBody>
          <a:bodyPr rtlCol="0" anchor="t">
            <a:spAutoFit/>
          </a:bodyPr>
          <a:lstStyle/>
          <a:p>
            <a:pPr algn="ctr"/>
            <a:endParaRPr lang="en-US">
              <a:solidFill>
                <a:srgbClr val="000000"/>
              </a:solidFill>
              <a:latin typeface="Franklin Gothic Book"/>
            </a:endParaRPr>
          </a:p>
        </p:txBody>
      </p:sp>
      <p:sp>
        <p:nvSpPr>
          <p:cNvPr id="6" name="Oval 5"/>
          <p:cNvSpPr/>
          <p:nvPr/>
        </p:nvSpPr>
        <p:spPr>
          <a:xfrm>
            <a:off x="171576" y="5697989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79" y="1100138"/>
            <a:ext cx="7487267" cy="35798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000" b="1" cap="none" dirty="0">
                <a:solidFill>
                  <a:prstClr val="black"/>
                </a:solidFill>
                <a:latin typeface="Goudy Old Style"/>
              </a:rPr>
              <a:t>What Makes Teaching </a:t>
            </a:r>
            <a:r>
              <a:rPr lang="en-US" sz="4800" b="1" cap="none" dirty="0">
                <a:solidFill>
                  <a:prstClr val="black"/>
                </a:solidFill>
                <a:latin typeface="Comic Sans MS"/>
              </a:rPr>
              <a:t>Great</a:t>
            </a:r>
            <a:r>
              <a:rPr lang="en-US" sz="4000" b="1" cap="none" dirty="0">
                <a:solidFill>
                  <a:prstClr val="black"/>
                </a:solidFill>
                <a:latin typeface="Goudy Old Style"/>
              </a:rPr>
              <a:t>?</a:t>
            </a:r>
            <a:endParaRPr lang="en-US" sz="4000" b="1" dirty="0"/>
          </a:p>
        </p:txBody>
      </p:sp>
      <p:pic>
        <p:nvPicPr>
          <p:cNvPr id="35843" name="Picture 3" descr="C:\Users\conagem\AppData\Local\Microsoft\Windows\Temporary Internet Files\Content.IE5\XOPOPNP2\MC900196320[1].wm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33800" y="2632075"/>
            <a:ext cx="1585913" cy="1911350"/>
          </a:xfrm>
        </p:spPr>
      </p:pic>
      <p:sp>
        <p:nvSpPr>
          <p:cNvPr id="6" name="TextBox 5"/>
          <p:cNvSpPr txBox="1"/>
          <p:nvPr/>
        </p:nvSpPr>
        <p:spPr>
          <a:xfrm>
            <a:off x="1676400" y="2209800"/>
            <a:ext cx="2984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>
                <a:solidFill>
                  <a:sysClr val="windowText" lastClr="000000"/>
                </a:solidFill>
                <a:cs typeface="Arial" charset="0"/>
              </a:rPr>
              <a:t> </a:t>
            </a:r>
            <a:r>
              <a:rPr lang="en-US" b="1" kern="0">
                <a:solidFill>
                  <a:sysClr val="windowText" lastClr="000000"/>
                </a:solidFill>
                <a:cs typeface="Arial" charset="0"/>
              </a:rPr>
              <a:t>STRATEGIC GATHERING</a:t>
            </a:r>
          </a:p>
        </p:txBody>
      </p:sp>
      <p:sp>
        <p:nvSpPr>
          <p:cNvPr id="7" name="TextBox 6"/>
          <p:cNvSpPr txBox="1"/>
          <p:nvPr/>
        </p:nvSpPr>
        <p:spPr>
          <a:xfrm rot="2078902">
            <a:off x="4470400" y="2690813"/>
            <a:ext cx="31908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>
                <a:solidFill>
                  <a:sysClr val="windowText" lastClr="000000"/>
                </a:solidFill>
                <a:cs typeface="Arial" charset="0"/>
              </a:rPr>
              <a:t> </a:t>
            </a:r>
            <a:r>
              <a:rPr lang="en-US" b="1" kern="0">
                <a:solidFill>
                  <a:sysClr val="windowText" lastClr="000000"/>
                </a:solidFill>
                <a:cs typeface="Arial" charset="0"/>
              </a:rPr>
              <a:t>PURPOSEFUL PROCESSING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51375" y="4343400"/>
            <a:ext cx="2984500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>
                <a:solidFill>
                  <a:sysClr val="windowText" lastClr="000000"/>
                </a:solidFill>
                <a:cs typeface="Arial" charset="0"/>
              </a:rPr>
              <a:t> </a:t>
            </a:r>
            <a:r>
              <a:rPr lang="en-US" b="1" kern="0">
                <a:solidFill>
                  <a:sysClr val="windowText" lastClr="000000"/>
                </a:solidFill>
                <a:cs typeface="Arial" charset="0"/>
              </a:rPr>
              <a:t>RELEVANT RETRIEVAL</a:t>
            </a:r>
          </a:p>
        </p:txBody>
      </p:sp>
      <p:sp>
        <p:nvSpPr>
          <p:cNvPr id="10" name="Oval 9"/>
          <p:cNvSpPr/>
          <p:nvPr/>
        </p:nvSpPr>
        <p:spPr>
          <a:xfrm>
            <a:off x="171450" y="5698191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000" b="1" cap="none">
                <a:solidFill>
                  <a:prstClr val="black"/>
                </a:solidFill>
                <a:latin typeface="Goudy Old Style"/>
              </a:rPr>
              <a:t>What Makes Teaching Culturally Responsive?</a:t>
            </a:r>
            <a:endParaRPr lang="en-US" sz="40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521575" cy="3579813"/>
          </a:xfrm>
        </p:spPr>
        <p:txBody>
          <a:bodyPr/>
          <a:lstStyle/>
          <a:p>
            <a:pPr marL="463550" indent="-463550" eaLnBrk="1" fontAlgn="auto" hangingPunct="1">
              <a:spcBef>
                <a:spcPts val="2000"/>
              </a:spcBef>
              <a:spcAft>
                <a:spcPts val="0"/>
              </a:spcAft>
              <a:buSzPct val="90000"/>
              <a:buFont typeface="Arial" charset="0"/>
              <a:buBlip>
                <a:blip r:embed="rId3"/>
              </a:buBlip>
              <a:defRPr/>
            </a:pPr>
            <a:r>
              <a:rPr lang="en-US" sz="2400" b="0">
                <a:solidFill>
                  <a:prstClr val="black"/>
                </a:solidFill>
                <a:latin typeface="Goudy Old Style"/>
              </a:rPr>
              <a:t>A </a:t>
            </a:r>
            <a:r>
              <a:rPr lang="en-US" sz="2400">
                <a:solidFill>
                  <a:prstClr val="black"/>
                </a:solidFill>
                <a:latin typeface="Goudy Old Style"/>
              </a:rPr>
              <a:t>conscientious</a:t>
            </a:r>
            <a:r>
              <a:rPr lang="en-US" sz="2400" b="0">
                <a:solidFill>
                  <a:prstClr val="black"/>
                </a:solidFill>
                <a:latin typeface="Goudy Old Style"/>
              </a:rPr>
              <a:t> and </a:t>
            </a:r>
            <a:r>
              <a:rPr lang="en-US" sz="2400">
                <a:solidFill>
                  <a:prstClr val="black"/>
                </a:solidFill>
                <a:latin typeface="Goudy Old Style"/>
              </a:rPr>
              <a:t>active</a:t>
            </a:r>
            <a:r>
              <a:rPr lang="en-US" sz="2400" b="0">
                <a:solidFill>
                  <a:prstClr val="black"/>
                </a:solidFill>
                <a:latin typeface="Goudy Old Style"/>
              </a:rPr>
              <a:t> approach to meeting the needs of diverse learners </a:t>
            </a:r>
            <a:endParaRPr lang="en-US" sz="2400" b="0">
              <a:solidFill>
                <a:srgbClr val="000000"/>
              </a:solidFill>
              <a:latin typeface="Goudy Old Style"/>
            </a:endParaRPr>
          </a:p>
          <a:p>
            <a:pPr marL="463550" indent="-463550" eaLnBrk="1" fontAlgn="auto" hangingPunct="1">
              <a:spcBef>
                <a:spcPts val="2000"/>
              </a:spcBef>
              <a:spcAft>
                <a:spcPts val="0"/>
              </a:spcAft>
              <a:buSzPct val="90000"/>
              <a:buFont typeface="Arial" charset="0"/>
              <a:buBlip>
                <a:blip r:embed="rId3"/>
              </a:buBlip>
              <a:defRPr/>
            </a:pPr>
            <a:r>
              <a:rPr lang="en-US" sz="2400">
                <a:solidFill>
                  <a:prstClr val="black"/>
                </a:solidFill>
                <a:latin typeface="Goudy Old Style"/>
              </a:rPr>
              <a:t>Effectively</a:t>
            </a:r>
            <a:r>
              <a:rPr lang="en-US" sz="2400" b="0">
                <a:solidFill>
                  <a:prstClr val="black"/>
                </a:solidFill>
                <a:latin typeface="Goudy Old Style"/>
              </a:rPr>
              <a:t> and </a:t>
            </a:r>
            <a:r>
              <a:rPr lang="en-US" sz="2400">
                <a:solidFill>
                  <a:prstClr val="black"/>
                </a:solidFill>
                <a:latin typeface="Goudy Old Style"/>
              </a:rPr>
              <a:t>consistently</a:t>
            </a:r>
            <a:r>
              <a:rPr lang="en-US" sz="2400" b="0">
                <a:solidFill>
                  <a:prstClr val="black"/>
                </a:solidFill>
                <a:latin typeface="Goudy Old Style"/>
              </a:rPr>
              <a:t> incorporating aspects of their students’ unique cultures into instruction</a:t>
            </a:r>
          </a:p>
          <a:p>
            <a:pPr marL="463550" indent="-463550" eaLnBrk="1" fontAlgn="auto" hangingPunct="1">
              <a:spcBef>
                <a:spcPts val="2000"/>
              </a:spcBef>
              <a:spcAft>
                <a:spcPts val="0"/>
              </a:spcAft>
              <a:buSzPct val="90000"/>
              <a:buFont typeface="Arial" charset="0"/>
              <a:buBlip>
                <a:blip r:embed="rId3"/>
              </a:buBlip>
              <a:defRPr/>
            </a:pPr>
            <a:r>
              <a:rPr lang="en-US" sz="2400" b="0">
                <a:solidFill>
                  <a:prstClr val="black"/>
                </a:solidFill>
                <a:latin typeface="Goudy Old Style"/>
              </a:rPr>
              <a:t>Supporting all students in making </a:t>
            </a:r>
            <a:r>
              <a:rPr lang="en-US" sz="2400">
                <a:solidFill>
                  <a:prstClr val="black"/>
                </a:solidFill>
                <a:latin typeface="Goudy Old Style"/>
              </a:rPr>
              <a:t>relevant connections </a:t>
            </a:r>
            <a:r>
              <a:rPr lang="en-US" sz="2400" b="0">
                <a:solidFill>
                  <a:prstClr val="black"/>
                </a:solidFill>
                <a:latin typeface="Goudy Old Style"/>
              </a:rPr>
              <a:t>between their everyday life experiences and the formal content to which they are exposed at school</a:t>
            </a:r>
          </a:p>
          <a:p>
            <a:pPr eaLnBrk="1" hangingPunct="1">
              <a:buFont typeface="Arial" charset="0"/>
              <a:buNone/>
              <a:defRPr/>
            </a:pPr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47650" y="5667375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000" b="1" cap="none">
                <a:solidFill>
                  <a:prstClr val="black"/>
                </a:solidFill>
                <a:latin typeface="Goudy Old Style"/>
              </a:rPr>
              <a:t>Identity Molecule</a:t>
            </a:r>
            <a:endParaRPr lang="en-US" sz="4000" b="1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81250" y="1123950"/>
            <a:ext cx="3669184" cy="4715341"/>
          </a:xfrm>
        </p:spPr>
      </p:pic>
      <p:sp>
        <p:nvSpPr>
          <p:cNvPr id="5" name="TextBox 4"/>
          <p:cNvSpPr txBox="1"/>
          <p:nvPr/>
        </p:nvSpPr>
        <p:spPr>
          <a:xfrm>
            <a:off x="6434417" y="5970494"/>
            <a:ext cx="2743200" cy="369332"/>
          </a:xfrm>
          <a:prstGeom prst="rect">
            <a:avLst/>
          </a:prstGeom>
        </p:spPr>
        <p:txBody>
          <a:bodyPr rtlCol="0" anchor="t">
            <a:spAutoFit/>
          </a:bodyPr>
          <a:lstStyle/>
          <a:p>
            <a:pPr algn="ctr"/>
            <a:r>
              <a:rPr lang="en-US">
                <a:solidFill>
                  <a:srgbClr val="000000"/>
                </a:solidFill>
                <a:latin typeface="Franklin Gothic Book"/>
              </a:rPr>
              <a:t>3 mins</a:t>
            </a:r>
            <a:endParaRPr lang="en-US">
              <a:latin typeface="Franklin Gothic Book"/>
            </a:endParaRPr>
          </a:p>
        </p:txBody>
      </p:sp>
      <p:sp>
        <p:nvSpPr>
          <p:cNvPr id="8" name="Isosceles Triangle 7"/>
          <p:cNvSpPr/>
          <p:nvPr/>
        </p:nvSpPr>
        <p:spPr>
          <a:xfrm>
            <a:off x="209550" y="5690134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000" b="1" cap="none">
                <a:solidFill>
                  <a:prstClr val="black"/>
                </a:solidFill>
                <a:latin typeface="Goudy Old Style"/>
              </a:rPr>
              <a:t>Culturally Responsive Instruction looks like…</a:t>
            </a:r>
            <a:endParaRPr lang="en-US" sz="4000" b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521575" cy="3124200"/>
          </a:xfrm>
        </p:spPr>
        <p:txBody>
          <a:bodyPr/>
          <a:lstStyle/>
          <a:p>
            <a:pPr marL="463550" indent="-463550" eaLnBrk="1" fontAlgn="auto" hangingPunct="1">
              <a:spcBef>
                <a:spcPts val="2000"/>
              </a:spcBef>
              <a:spcAft>
                <a:spcPts val="0"/>
              </a:spcAft>
              <a:buSzPct val="90000"/>
              <a:buFont typeface="Arial" charset="0"/>
              <a:buBlip>
                <a:blip r:embed="rId3"/>
              </a:buBlip>
              <a:defRPr/>
            </a:pPr>
            <a:r>
              <a:rPr lang="en-US" sz="2400" b="0" dirty="0">
                <a:solidFill>
                  <a:prstClr val="black"/>
                </a:solidFill>
                <a:latin typeface="Goudy Old Style"/>
              </a:rPr>
              <a:t>Classroom relationships characterized by mutual respect and care</a:t>
            </a:r>
          </a:p>
          <a:p>
            <a:pPr marL="463550" indent="-463550" eaLnBrk="1" fontAlgn="auto" hangingPunct="1">
              <a:spcBef>
                <a:spcPts val="2000"/>
              </a:spcBef>
              <a:spcAft>
                <a:spcPts val="0"/>
              </a:spcAft>
              <a:buSzPct val="90000"/>
              <a:buFont typeface="Arial" charset="0"/>
              <a:buBlip>
                <a:blip r:embed="rId3"/>
              </a:buBlip>
              <a:defRPr/>
            </a:pPr>
            <a:r>
              <a:rPr lang="en-US" sz="2400" dirty="0">
                <a:solidFill>
                  <a:prstClr val="black"/>
                </a:solidFill>
                <a:latin typeface="Goudy Old Style"/>
              </a:rPr>
              <a:t>High expectations </a:t>
            </a:r>
            <a:r>
              <a:rPr lang="en-US" sz="2400" b="0" dirty="0">
                <a:solidFill>
                  <a:prstClr val="black"/>
                </a:solidFill>
                <a:latin typeface="Goudy Old Style"/>
              </a:rPr>
              <a:t>for learning with </a:t>
            </a:r>
            <a:r>
              <a:rPr lang="en-US" sz="2400" b="0" dirty="0" err="1">
                <a:solidFill>
                  <a:prstClr val="black"/>
                </a:solidFill>
                <a:latin typeface="Goudy Old Style"/>
              </a:rPr>
              <a:t>scaffolded</a:t>
            </a:r>
            <a:r>
              <a:rPr lang="en-US" sz="2400" b="0" dirty="0">
                <a:solidFill>
                  <a:prstClr val="black"/>
                </a:solidFill>
                <a:latin typeface="Goudy Old Style"/>
              </a:rPr>
              <a:t> support</a:t>
            </a:r>
          </a:p>
          <a:p>
            <a:pPr marL="463550" indent="-463550" eaLnBrk="1" fontAlgn="auto" hangingPunct="1">
              <a:spcBef>
                <a:spcPts val="2000"/>
              </a:spcBef>
              <a:spcAft>
                <a:spcPts val="0"/>
              </a:spcAft>
              <a:buSzPct val="90000"/>
              <a:buFont typeface="Arial" charset="0"/>
              <a:buBlip>
                <a:blip r:embed="rId3"/>
              </a:buBlip>
              <a:defRPr/>
            </a:pPr>
            <a:r>
              <a:rPr lang="en-US" sz="2400" b="0" dirty="0">
                <a:solidFill>
                  <a:prstClr val="black"/>
                </a:solidFill>
                <a:latin typeface="Goudy Old Style"/>
              </a:rPr>
              <a:t>A balance of explicit instruction and authentic application</a:t>
            </a:r>
          </a:p>
          <a:p>
            <a:pPr eaLnBrk="1" hangingPunct="1">
              <a:buFont typeface="Arial" charset="0"/>
              <a:buNone/>
              <a:defRPr/>
            </a:pP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438150" y="539115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93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Goudy Old Style"/>
              </a:rPr>
              <a:t>Culturally Responsive Instruction looks like…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>
                <a:latin typeface="Goudy Old Style"/>
              </a:rPr>
              <a:t>Planned learning experiences that incorporate the assets, funds of knowledge, interests, and strengths of students</a:t>
            </a:r>
            <a:endParaRPr lang="en-US" sz="3200" b="0">
              <a:solidFill>
                <a:srgbClr val="000000"/>
              </a:solidFill>
              <a:latin typeface="Goudy Old Style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>
                <a:latin typeface="Goudy Old Style"/>
              </a:rPr>
              <a:t>Instructional conversation and discourse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0">
                <a:latin typeface="Goudy Old Style"/>
              </a:rPr>
              <a:t>A variety of formative assessment practices</a:t>
            </a:r>
          </a:p>
          <a:p>
            <a:endParaRPr lang="en-US" sz="3200"/>
          </a:p>
        </p:txBody>
      </p:sp>
      <p:sp>
        <p:nvSpPr>
          <p:cNvPr id="6" name="Isosceles Triangle 5"/>
          <p:cNvSpPr/>
          <p:nvPr/>
        </p:nvSpPr>
        <p:spPr>
          <a:xfrm>
            <a:off x="733425" y="5248275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4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508</Words>
  <Application>Microsoft Macintosh PowerPoint</Application>
  <PresentationFormat>On-screen Show (4:3)</PresentationFormat>
  <Paragraphs>102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Comic Sans MS</vt:lpstr>
      <vt:lpstr>Franklin Gothic Book</vt:lpstr>
      <vt:lpstr>Franklin Gothic Medium</vt:lpstr>
      <vt:lpstr>Goudy Old Style</vt:lpstr>
      <vt:lpstr>Tunga</vt:lpstr>
      <vt:lpstr>Wingdings</vt:lpstr>
      <vt:lpstr>Angles</vt:lpstr>
      <vt:lpstr>Culturally Responsive Instruction</vt:lpstr>
      <vt:lpstr>Welcome and Introductions </vt:lpstr>
      <vt:lpstr>Four Agreements</vt:lpstr>
      <vt:lpstr>What Makes Teaching Good?</vt:lpstr>
      <vt:lpstr>What Makes Teaching Great?</vt:lpstr>
      <vt:lpstr>What Makes Teaching Culturally Responsive?</vt:lpstr>
      <vt:lpstr>Identity Molecule</vt:lpstr>
      <vt:lpstr>Culturally Responsive Instruction looks like…</vt:lpstr>
      <vt:lpstr>Culturally Responsive Instruction looks like…</vt:lpstr>
      <vt:lpstr>How Does This Apply?</vt:lpstr>
      <vt:lpstr>Your turn</vt:lpstr>
      <vt:lpstr>Share Out</vt:lpstr>
      <vt:lpstr>PowerPoint Presentation</vt:lpstr>
    </vt:vector>
  </TitlesOfParts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6 MS</dc:title>
  <dc:creator>Van Dyke Hillary</dc:creator>
  <cp:lastModifiedBy>Segers Colleen</cp:lastModifiedBy>
  <cp:revision>13</cp:revision>
  <cp:lastPrinted>2017-08-01T15:35:52Z</cp:lastPrinted>
  <dcterms:modified xsi:type="dcterms:W3CDTF">2017-08-07T00:28:51Z</dcterms:modified>
</cp:coreProperties>
</file>